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78" r:id="rId5"/>
    <p:sldId id="280" r:id="rId6"/>
    <p:sldId id="279" r:id="rId7"/>
    <p:sldId id="289" r:id="rId8"/>
    <p:sldId id="277" r:id="rId9"/>
    <p:sldId id="261" r:id="rId10"/>
    <p:sldId id="259" r:id="rId11"/>
    <p:sldId id="263" r:id="rId12"/>
    <p:sldId id="283" r:id="rId13"/>
    <p:sldId id="286" r:id="rId14"/>
    <p:sldId id="284" r:id="rId15"/>
    <p:sldId id="265" r:id="rId16"/>
    <p:sldId id="290" r:id="rId17"/>
    <p:sldId id="288" r:id="rId18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50B"/>
    <a:srgbClr val="AA2F0E"/>
    <a:srgbClr val="FFFFFF"/>
    <a:srgbClr val="F2F2F2"/>
    <a:srgbClr val="FAE5CF"/>
    <a:srgbClr val="F3C491"/>
    <a:srgbClr val="491507"/>
    <a:srgbClr val="64A88C"/>
    <a:srgbClr val="E94A1F"/>
    <a:srgbClr val="FC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  <a:ln>
              <a:solidFill>
                <a:srgbClr val="0070C0"/>
              </a:solidFill>
            </a:ln>
          </c:spPr>
          <c:explosion val="7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rgbClr val="AA2F0E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-0.10162776850237298"/>
                  <c:y val="-0.19102123608641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Лист1!$A$1:$B$1</c:f>
              <c:strCache>
                <c:ptCount val="2"/>
                <c:pt idx="0">
                  <c:v>медіатори</c:v>
                </c:pt>
                <c:pt idx="1">
                  <c:v>слухачі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21150112616495"/>
          <c:y val="0.33994483546226323"/>
          <c:w val="0.23355321137494886"/>
          <c:h val="0.28466587163793133"/>
        </c:manualLayout>
      </c:layout>
      <c:overlay val="0"/>
      <c:txPr>
        <a:bodyPr/>
        <a:lstStyle/>
        <a:p>
          <a:pPr>
            <a:defRPr sz="1600" b="1">
              <a:solidFill>
                <a:srgbClr val="83250B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17289873830078E-2"/>
          <c:y val="6.5944455641097993E-2"/>
          <c:w val="0.62270299389279871"/>
          <c:h val="0.7263560804546737"/>
        </c:manualLayout>
      </c:layout>
      <c:barChart>
        <c:barDir val="col"/>
        <c:grouping val="clustered"/>
        <c:varyColors val="0"/>
        <c:ser>
          <c:idx val="0"/>
          <c:order val="0"/>
          <c:tx>
            <c:v>коло</c:v>
          </c:tx>
          <c:invertIfNegative val="0"/>
          <c:cat>
            <c:strRef>
              <c:f>Лист1!$A$1:$C$1</c:f>
              <c:strCache>
                <c:ptCount val="3"/>
                <c:pt idx="0">
                  <c:v>початкова школа</c:v>
                </c:pt>
                <c:pt idx="1">
                  <c:v>середня школа</c:v>
                </c:pt>
                <c:pt idx="2">
                  <c:v>старша школа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v>медіаційна зустріч</c:v>
          </c:tx>
          <c:invertIfNegative val="0"/>
          <c:cat>
            <c:strRef>
              <c:f>Лист1!$A$1:$C$1</c:f>
              <c:strCache>
                <c:ptCount val="3"/>
                <c:pt idx="0">
                  <c:v>початкова школа</c:v>
                </c:pt>
                <c:pt idx="1">
                  <c:v>середня школа</c:v>
                </c:pt>
                <c:pt idx="2">
                  <c:v>старша школа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49088"/>
        <c:axId val="42650624"/>
      </c:barChart>
      <c:catAx>
        <c:axId val="4264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83250B"/>
                </a:solidFill>
              </a:defRPr>
            </a:pPr>
            <a:endParaRPr lang="ru-RU"/>
          </a:p>
        </c:txPr>
        <c:crossAx val="42650624"/>
        <c:crosses val="autoZero"/>
        <c:auto val="1"/>
        <c:lblAlgn val="ctr"/>
        <c:lblOffset val="100"/>
        <c:noMultiLvlLbl val="0"/>
      </c:catAx>
      <c:valAx>
        <c:axId val="4265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4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60699338222687"/>
          <c:y val="0.31843669636019184"/>
          <c:w val="0.2948688438361004"/>
          <c:h val="0.28531581280986734"/>
        </c:manualLayout>
      </c:layout>
      <c:overlay val="0"/>
      <c:txPr>
        <a:bodyPr/>
        <a:lstStyle/>
        <a:p>
          <a:pPr>
            <a:defRPr sz="1600" b="1">
              <a:solidFill>
                <a:srgbClr val="83250B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7C783-D317-4EF5-97A0-39C1B90EB7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8C06C-AD4A-4057-9BC2-93765EA8CEB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 w="38100">
          <a:noFill/>
        </a:ln>
      </dgm:spPr>
      <dgm:t>
        <a:bodyPr/>
        <a:lstStyle/>
        <a:p>
          <a:r>
            <a:rPr lang="uk-UA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Координатор +  медіатори</a:t>
          </a:r>
          <a:endParaRPr lang="ru-RU" sz="2400" b="1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FD8024C-8D29-481D-BB04-F18B3500C11B}" type="parTrans" cxnId="{78AE6A1F-A7B0-4522-811D-93EB0BCF563F}">
      <dgm:prSet/>
      <dgm:spPr/>
      <dgm:t>
        <a:bodyPr/>
        <a:lstStyle/>
        <a:p>
          <a:endParaRPr lang="ru-RU"/>
        </a:p>
      </dgm:t>
    </dgm:pt>
    <dgm:pt modelId="{74A74A35-6C79-4E1D-94F7-E12635125837}" type="sibTrans" cxnId="{78AE6A1F-A7B0-4522-811D-93EB0BCF563F}">
      <dgm:prSet/>
      <dgm:spPr/>
      <dgm:t>
        <a:bodyPr/>
        <a:lstStyle/>
        <a:p>
          <a:endParaRPr lang="ru-RU"/>
        </a:p>
      </dgm:t>
    </dgm:pt>
    <dgm:pt modelId="{54766E87-8453-47B7-8865-9311B1B093F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57150">
          <a:solidFill>
            <a:srgbClr val="83250B"/>
          </a:solidFill>
        </a:ln>
      </dgm:spPr>
      <dgm:t>
        <a:bodyPr/>
        <a:lstStyle/>
        <a:p>
          <a:r>
            <a:rPr lang="uk-UA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Пристосованість навчальної </a:t>
          </a:r>
          <a:r>
            <a:rPr lang="uk-UA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бази.</a:t>
          </a:r>
        </a:p>
        <a:p>
          <a:r>
            <a:rPr lang="uk-UA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Обладнання приміщення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7E2CE9-956A-4D8C-A886-5943B89BAD3F}" type="parTrans" cxnId="{0AD21769-5B03-41D2-8DD7-A3E7F1F52B82}">
      <dgm:prSet/>
      <dgm:spPr/>
      <dgm:t>
        <a:bodyPr/>
        <a:lstStyle/>
        <a:p>
          <a:endParaRPr lang="ru-RU"/>
        </a:p>
      </dgm:t>
    </dgm:pt>
    <dgm:pt modelId="{567FFCC1-72F1-40F5-9732-F2AB38E3A74D}" type="sibTrans" cxnId="{0AD21769-5B03-41D2-8DD7-A3E7F1F52B8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83250B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7E6D0983-B981-4231-8D2B-A3714F124EC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E75D199-1E64-4314-8A4C-F70C0E791105}" type="parTrans" cxnId="{5F07E449-36F7-4CC5-85CA-7AD3CA75DD03}">
      <dgm:prSet/>
      <dgm:spPr/>
      <dgm:t>
        <a:bodyPr/>
        <a:lstStyle/>
        <a:p>
          <a:endParaRPr lang="ru-RU"/>
        </a:p>
      </dgm:t>
    </dgm:pt>
    <dgm:pt modelId="{AF72DE5F-FA14-43BA-8325-783395BB6C5A}" type="sibTrans" cxnId="{5F07E449-36F7-4CC5-85CA-7AD3CA75DD03}">
      <dgm:prSet/>
      <dgm:spPr/>
      <dgm:t>
        <a:bodyPr/>
        <a:lstStyle/>
        <a:p>
          <a:endParaRPr lang="ru-RU"/>
        </a:p>
      </dgm:t>
    </dgm:pt>
    <dgm:pt modelId="{F426F8B7-011A-439E-AD54-CEB63BE4EAD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38100">
          <a:solidFill>
            <a:srgbClr val="83250B"/>
          </a:solidFill>
        </a:ln>
      </dgm:spPr>
      <dgm:t>
        <a:bodyPr/>
        <a:lstStyle/>
        <a:p>
          <a:r>
            <a:rPr lang="uk-UA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Проведення кіл та </a:t>
          </a:r>
          <a:r>
            <a:rPr lang="uk-UA" sz="1800" b="1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медіаційних</a:t>
          </a:r>
          <a:r>
            <a:rPr lang="uk-UA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зустрічей, аналіз проведеної роботи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324A7E-21AF-4067-8B6F-9BD411CD1F97}" type="parTrans" cxnId="{EB59EC66-C31C-4DA7-A564-C41541A0442B}">
      <dgm:prSet/>
      <dgm:spPr/>
      <dgm:t>
        <a:bodyPr/>
        <a:lstStyle/>
        <a:p>
          <a:endParaRPr lang="ru-RU"/>
        </a:p>
      </dgm:t>
    </dgm:pt>
    <dgm:pt modelId="{03F3690B-9775-4507-BD1D-FB8E719577C9}" type="sibTrans" cxnId="{EB59EC66-C31C-4DA7-A564-C41541A0442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83250B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69CC9917-1F55-40AC-915E-31ED4C4E0C1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38100">
          <a:solidFill>
            <a:srgbClr val="83250B"/>
          </a:solidFill>
        </a:ln>
      </dgm:spPr>
      <dgm:t>
        <a:bodyPr/>
        <a:lstStyle/>
        <a:p>
          <a:r>
            <a:rPr lang="uk-UA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Презентація роботи ШСП (випуск буклетів та газети, презентація роботи перед усіма учасниками освітнього процесу)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80ED5-C74E-4A8F-81EE-7A4151FB85AD}" type="parTrans" cxnId="{8C665CA0-9644-4C2D-83FC-88780E390567}">
      <dgm:prSet/>
      <dgm:spPr/>
      <dgm:t>
        <a:bodyPr/>
        <a:lstStyle/>
        <a:p>
          <a:endParaRPr lang="ru-RU"/>
        </a:p>
      </dgm:t>
    </dgm:pt>
    <dgm:pt modelId="{E84C6AF1-9690-4D84-9764-329D02F5634E}" type="sibTrans" cxnId="{8C665CA0-9644-4C2D-83FC-88780E39056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35BFA7EC-AF34-4D60-9E53-7B2E24ADD558}" type="pres">
      <dgm:prSet presAssocID="{F297C783-D317-4EF5-97A0-39C1B90EB7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255E-F018-471A-8F05-8027F8DE1E66}" type="pres">
      <dgm:prSet presAssocID="{DB08C06C-AD4A-4057-9BC2-93765EA8CEBF}" presName="centerShape" presStyleLbl="node0" presStyleIdx="0" presStyleCnt="1" custScaleX="153965" custScaleY="128787" custLinFactNeighborX="1977" custLinFactNeighborY="-2125"/>
      <dgm:spPr/>
      <dgm:t>
        <a:bodyPr/>
        <a:lstStyle/>
        <a:p>
          <a:endParaRPr lang="ru-RU"/>
        </a:p>
      </dgm:t>
    </dgm:pt>
    <dgm:pt modelId="{84153FDC-A68D-4395-89B6-5AD686E46D56}" type="pres">
      <dgm:prSet presAssocID="{54766E87-8453-47B7-8865-9311B1B093F2}" presName="node" presStyleLbl="node1" presStyleIdx="0" presStyleCnt="3" custScaleX="204051" custScaleY="123417" custRadScaleRad="102835" custRadScaleInc="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34013-9E9A-41CB-9227-F61EE1BC0A15}" type="pres">
      <dgm:prSet presAssocID="{54766E87-8453-47B7-8865-9311B1B093F2}" presName="dummy" presStyleCnt="0"/>
      <dgm:spPr/>
    </dgm:pt>
    <dgm:pt modelId="{4E0672A5-0675-4BD7-A38E-610E46DC8ECE}" type="pres">
      <dgm:prSet presAssocID="{567FFCC1-72F1-40F5-9732-F2AB38E3A74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7B92C6F-7729-4D72-8DF1-609798662200}" type="pres">
      <dgm:prSet presAssocID="{F426F8B7-011A-439E-AD54-CEB63BE4EADC}" presName="node" presStyleLbl="node1" presStyleIdx="1" presStyleCnt="3" custScaleX="240281" custScaleY="154379" custRadScaleRad="113891" custRadScaleInc="-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64CE-48AD-4AD2-9F18-9D1B18B1AA4A}" type="pres">
      <dgm:prSet presAssocID="{F426F8B7-011A-439E-AD54-CEB63BE4EADC}" presName="dummy" presStyleCnt="0"/>
      <dgm:spPr/>
    </dgm:pt>
    <dgm:pt modelId="{38688851-BE76-42A4-80FD-FAE6CBDBB17E}" type="pres">
      <dgm:prSet presAssocID="{03F3690B-9775-4507-BD1D-FB8E719577C9}" presName="sibTrans" presStyleLbl="sibTrans2D1" presStyleIdx="1" presStyleCnt="3" custLinFactNeighborX="-2350" custLinFactNeighborY="-8616"/>
      <dgm:spPr/>
      <dgm:t>
        <a:bodyPr/>
        <a:lstStyle/>
        <a:p>
          <a:endParaRPr lang="ru-RU"/>
        </a:p>
      </dgm:t>
    </dgm:pt>
    <dgm:pt modelId="{B0F4A01F-2992-47F7-A906-0A18394ABD04}" type="pres">
      <dgm:prSet presAssocID="{69CC9917-1F55-40AC-915E-31ED4C4E0C1C}" presName="node" presStyleLbl="node1" presStyleIdx="2" presStyleCnt="3" custScaleX="268021" custScaleY="156090" custRadScaleRad="106984" custRadScaleInc="3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91CA-182B-4F37-B019-CEBA6F3630FC}" type="pres">
      <dgm:prSet presAssocID="{69CC9917-1F55-40AC-915E-31ED4C4E0C1C}" presName="dummy" presStyleCnt="0"/>
      <dgm:spPr/>
    </dgm:pt>
    <dgm:pt modelId="{2064DD6F-5FDB-4C91-A0E1-FFD3469DCF3A}" type="pres">
      <dgm:prSet presAssocID="{E84C6AF1-9690-4D84-9764-329D02F5634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C30849-A578-412C-A462-A248BBB9C2E7}" type="presOf" srcId="{F426F8B7-011A-439E-AD54-CEB63BE4EADC}" destId="{17B92C6F-7729-4D72-8DF1-609798662200}" srcOrd="0" destOrd="0" presId="urn:microsoft.com/office/officeart/2005/8/layout/radial6"/>
    <dgm:cxn modelId="{F79D0302-869D-4191-9E8B-B62B59ACFB1D}" type="presOf" srcId="{DB08C06C-AD4A-4057-9BC2-93765EA8CEBF}" destId="{469E255E-F018-471A-8F05-8027F8DE1E66}" srcOrd="0" destOrd="0" presId="urn:microsoft.com/office/officeart/2005/8/layout/radial6"/>
    <dgm:cxn modelId="{69DC06A6-DA0A-4379-9723-2A4FB01DEB5F}" type="presOf" srcId="{E84C6AF1-9690-4D84-9764-329D02F5634E}" destId="{2064DD6F-5FDB-4C91-A0E1-FFD3469DCF3A}" srcOrd="0" destOrd="0" presId="urn:microsoft.com/office/officeart/2005/8/layout/radial6"/>
    <dgm:cxn modelId="{24F645D6-18D7-4A4F-8E0E-4059829FC375}" type="presOf" srcId="{567FFCC1-72F1-40F5-9732-F2AB38E3A74D}" destId="{4E0672A5-0675-4BD7-A38E-610E46DC8ECE}" srcOrd="0" destOrd="0" presId="urn:microsoft.com/office/officeart/2005/8/layout/radial6"/>
    <dgm:cxn modelId="{0AD21769-5B03-41D2-8DD7-A3E7F1F52B82}" srcId="{DB08C06C-AD4A-4057-9BC2-93765EA8CEBF}" destId="{54766E87-8453-47B7-8865-9311B1B093F2}" srcOrd="0" destOrd="0" parTransId="{057E2CE9-956A-4D8C-A886-5943B89BAD3F}" sibTransId="{567FFCC1-72F1-40F5-9732-F2AB38E3A74D}"/>
    <dgm:cxn modelId="{EB59EC66-C31C-4DA7-A564-C41541A0442B}" srcId="{DB08C06C-AD4A-4057-9BC2-93765EA8CEBF}" destId="{F426F8B7-011A-439E-AD54-CEB63BE4EADC}" srcOrd="1" destOrd="0" parTransId="{50324A7E-21AF-4067-8B6F-9BD411CD1F97}" sibTransId="{03F3690B-9775-4507-BD1D-FB8E719577C9}"/>
    <dgm:cxn modelId="{F2CC4DB7-DED4-4E4C-B32E-887AA5779270}" type="presOf" srcId="{54766E87-8453-47B7-8865-9311B1B093F2}" destId="{84153FDC-A68D-4395-89B6-5AD686E46D56}" srcOrd="0" destOrd="0" presId="urn:microsoft.com/office/officeart/2005/8/layout/radial6"/>
    <dgm:cxn modelId="{8476D283-4E06-4C95-B7CB-AF8CA55D31D3}" type="presOf" srcId="{69CC9917-1F55-40AC-915E-31ED4C4E0C1C}" destId="{B0F4A01F-2992-47F7-A906-0A18394ABD04}" srcOrd="0" destOrd="0" presId="urn:microsoft.com/office/officeart/2005/8/layout/radial6"/>
    <dgm:cxn modelId="{8C665CA0-9644-4C2D-83FC-88780E390567}" srcId="{DB08C06C-AD4A-4057-9BC2-93765EA8CEBF}" destId="{69CC9917-1F55-40AC-915E-31ED4C4E0C1C}" srcOrd="2" destOrd="0" parTransId="{C1480ED5-C74E-4A8F-81EE-7A4151FB85AD}" sibTransId="{E84C6AF1-9690-4D84-9764-329D02F5634E}"/>
    <dgm:cxn modelId="{5F07E449-36F7-4CC5-85CA-7AD3CA75DD03}" srcId="{F297C783-D317-4EF5-97A0-39C1B90EB7E0}" destId="{7E6D0983-B981-4231-8D2B-A3714F124EC1}" srcOrd="1" destOrd="0" parTransId="{9E75D199-1E64-4314-8A4C-F70C0E791105}" sibTransId="{AF72DE5F-FA14-43BA-8325-783395BB6C5A}"/>
    <dgm:cxn modelId="{E2EB7718-6788-4553-890F-56DCD39C36DA}" type="presOf" srcId="{F297C783-D317-4EF5-97A0-39C1B90EB7E0}" destId="{35BFA7EC-AF34-4D60-9E53-7B2E24ADD558}" srcOrd="0" destOrd="0" presId="urn:microsoft.com/office/officeart/2005/8/layout/radial6"/>
    <dgm:cxn modelId="{6F2C9A87-6ECB-46CB-8097-458717BDB5F2}" type="presOf" srcId="{03F3690B-9775-4507-BD1D-FB8E719577C9}" destId="{38688851-BE76-42A4-80FD-FAE6CBDBB17E}" srcOrd="0" destOrd="0" presId="urn:microsoft.com/office/officeart/2005/8/layout/radial6"/>
    <dgm:cxn modelId="{78AE6A1F-A7B0-4522-811D-93EB0BCF563F}" srcId="{F297C783-D317-4EF5-97A0-39C1B90EB7E0}" destId="{DB08C06C-AD4A-4057-9BC2-93765EA8CEBF}" srcOrd="0" destOrd="0" parTransId="{1FD8024C-8D29-481D-BB04-F18B3500C11B}" sibTransId="{74A74A35-6C79-4E1D-94F7-E12635125837}"/>
    <dgm:cxn modelId="{C39D73DD-BF3A-46A6-8DB8-19F847E0D754}" type="presParOf" srcId="{35BFA7EC-AF34-4D60-9E53-7B2E24ADD558}" destId="{469E255E-F018-471A-8F05-8027F8DE1E66}" srcOrd="0" destOrd="0" presId="urn:microsoft.com/office/officeart/2005/8/layout/radial6"/>
    <dgm:cxn modelId="{99C98668-A625-49D6-8452-9B3ADB1137DE}" type="presParOf" srcId="{35BFA7EC-AF34-4D60-9E53-7B2E24ADD558}" destId="{84153FDC-A68D-4395-89B6-5AD686E46D56}" srcOrd="1" destOrd="0" presId="urn:microsoft.com/office/officeart/2005/8/layout/radial6"/>
    <dgm:cxn modelId="{8AE98A9F-F280-4874-8539-3CEBD86E5F6B}" type="presParOf" srcId="{35BFA7EC-AF34-4D60-9E53-7B2E24ADD558}" destId="{A5934013-9E9A-41CB-9227-F61EE1BC0A15}" srcOrd="2" destOrd="0" presId="urn:microsoft.com/office/officeart/2005/8/layout/radial6"/>
    <dgm:cxn modelId="{E552D073-0725-4F5B-8D44-244CCFEDCBA7}" type="presParOf" srcId="{35BFA7EC-AF34-4D60-9E53-7B2E24ADD558}" destId="{4E0672A5-0675-4BD7-A38E-610E46DC8ECE}" srcOrd="3" destOrd="0" presId="urn:microsoft.com/office/officeart/2005/8/layout/radial6"/>
    <dgm:cxn modelId="{FBF28F54-2263-4F6F-83A8-FDC0889EA2EF}" type="presParOf" srcId="{35BFA7EC-AF34-4D60-9E53-7B2E24ADD558}" destId="{17B92C6F-7729-4D72-8DF1-609798662200}" srcOrd="4" destOrd="0" presId="urn:microsoft.com/office/officeart/2005/8/layout/radial6"/>
    <dgm:cxn modelId="{CC3E93EA-C26C-4B0A-BAE1-6AE52B45B465}" type="presParOf" srcId="{35BFA7EC-AF34-4D60-9E53-7B2E24ADD558}" destId="{6EF164CE-48AD-4AD2-9F18-9D1B18B1AA4A}" srcOrd="5" destOrd="0" presId="urn:microsoft.com/office/officeart/2005/8/layout/radial6"/>
    <dgm:cxn modelId="{DEC3949E-619E-41BB-BAF9-E4679A1F6080}" type="presParOf" srcId="{35BFA7EC-AF34-4D60-9E53-7B2E24ADD558}" destId="{38688851-BE76-42A4-80FD-FAE6CBDBB17E}" srcOrd="6" destOrd="0" presId="urn:microsoft.com/office/officeart/2005/8/layout/radial6"/>
    <dgm:cxn modelId="{6130DB23-90DD-4B1F-8F82-12BF74B6F5B5}" type="presParOf" srcId="{35BFA7EC-AF34-4D60-9E53-7B2E24ADD558}" destId="{B0F4A01F-2992-47F7-A906-0A18394ABD04}" srcOrd="7" destOrd="0" presId="urn:microsoft.com/office/officeart/2005/8/layout/radial6"/>
    <dgm:cxn modelId="{E4D2D004-95CD-418C-A3D2-07CDE9810372}" type="presParOf" srcId="{35BFA7EC-AF34-4D60-9E53-7B2E24ADD558}" destId="{AEB591CA-182B-4F37-B019-CEBA6F3630FC}" srcOrd="8" destOrd="0" presId="urn:microsoft.com/office/officeart/2005/8/layout/radial6"/>
    <dgm:cxn modelId="{AFCCFCD4-224A-44FE-8B5E-756ED12617C9}" type="presParOf" srcId="{35BFA7EC-AF34-4D60-9E53-7B2E24ADD558}" destId="{2064DD6F-5FDB-4C91-A0E1-FFD3469DCF3A}" srcOrd="9" destOrd="0" presId="urn:microsoft.com/office/officeart/2005/8/layout/radial6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DD6F-5FDB-4C91-A0E1-FFD3469DCF3A}">
      <dsp:nvSpPr>
        <dsp:cNvPr id="0" name=""/>
        <dsp:cNvSpPr/>
      </dsp:nvSpPr>
      <dsp:spPr>
        <a:xfrm>
          <a:off x="2558269" y="711201"/>
          <a:ext cx="4261376" cy="4261376"/>
        </a:xfrm>
        <a:prstGeom prst="blockArc">
          <a:avLst>
            <a:gd name="adj1" fmla="val 8927924"/>
            <a:gd name="adj2" fmla="val 16493474"/>
            <a:gd name="adj3" fmla="val 4635"/>
          </a:avLst>
        </a:prstGeom>
        <a:solidFill>
          <a:schemeClr val="accent1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8688851-BE76-42A4-80FD-FAE6CBDBB17E}">
      <dsp:nvSpPr>
        <dsp:cNvPr id="0" name=""/>
        <dsp:cNvSpPr/>
      </dsp:nvSpPr>
      <dsp:spPr>
        <a:xfrm>
          <a:off x="2707390" y="960837"/>
          <a:ext cx="4261376" cy="4261376"/>
        </a:xfrm>
        <a:prstGeom prst="blockArc">
          <a:avLst>
            <a:gd name="adj1" fmla="val 818265"/>
            <a:gd name="adj2" fmla="val 10031481"/>
            <a:gd name="adj3" fmla="val 4635"/>
          </a:avLst>
        </a:prstGeom>
        <a:solidFill>
          <a:srgbClr val="83250B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E0672A5-0675-4BD7-A38E-610E46DC8ECE}">
      <dsp:nvSpPr>
        <dsp:cNvPr id="0" name=""/>
        <dsp:cNvSpPr/>
      </dsp:nvSpPr>
      <dsp:spPr>
        <a:xfrm>
          <a:off x="3081605" y="689840"/>
          <a:ext cx="4261376" cy="4261376"/>
        </a:xfrm>
        <a:prstGeom prst="blockArc">
          <a:avLst>
            <a:gd name="adj1" fmla="val 15626048"/>
            <a:gd name="adj2" fmla="val 1970812"/>
            <a:gd name="adj3" fmla="val 4635"/>
          </a:avLst>
        </a:prstGeom>
        <a:solidFill>
          <a:srgbClr val="83250B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E255E-F018-471A-8F05-8027F8DE1E66}">
      <dsp:nvSpPr>
        <dsp:cNvPr id="0" name=""/>
        <dsp:cNvSpPr/>
      </dsp:nvSpPr>
      <dsp:spPr>
        <a:xfrm>
          <a:off x="3434950" y="1499258"/>
          <a:ext cx="3016857" cy="2523509"/>
        </a:xfrm>
        <a:prstGeom prst="ellipse">
          <a:avLst/>
        </a:prstGeom>
        <a:solidFill>
          <a:schemeClr val="accent1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Координатор +  медіатори</a:t>
          </a:r>
          <a:endParaRPr lang="ru-RU" sz="2400" b="1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6758" y="1868817"/>
        <a:ext cx="2133241" cy="1784391"/>
      </dsp:txXfrm>
    </dsp:sp>
    <dsp:sp modelId="{84153FDC-A68D-4395-89B6-5AD686E46D56}">
      <dsp:nvSpPr>
        <dsp:cNvPr id="0" name=""/>
        <dsp:cNvSpPr/>
      </dsp:nvSpPr>
      <dsp:spPr>
        <a:xfrm>
          <a:off x="3467026" y="-78241"/>
          <a:ext cx="2798785" cy="1692800"/>
        </a:xfrm>
        <a:prstGeom prst="ellipse">
          <a:avLst/>
        </a:prstGeom>
        <a:solidFill>
          <a:schemeClr val="accent2"/>
        </a:solidFill>
        <a:ln w="5715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Пристосованість навчальної </a:t>
          </a:r>
          <a:r>
            <a:rPr lang="uk-UA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Обладнання приміщення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6899" y="169664"/>
        <a:ext cx="1979039" cy="1196990"/>
      </dsp:txXfrm>
    </dsp:sp>
    <dsp:sp modelId="{17B92C6F-7729-4D72-8DF1-609798662200}">
      <dsp:nvSpPr>
        <dsp:cNvPr id="0" name=""/>
        <dsp:cNvSpPr/>
      </dsp:nvSpPr>
      <dsp:spPr>
        <a:xfrm>
          <a:off x="5312990" y="2890682"/>
          <a:ext cx="3295720" cy="2117479"/>
        </a:xfrm>
        <a:prstGeom prst="ellipse">
          <a:avLst/>
        </a:prstGeom>
        <a:solidFill>
          <a:schemeClr val="accent2"/>
        </a:solidFill>
        <a:ln w="3810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Проведення кіл та </a:t>
          </a:r>
          <a:r>
            <a:rPr lang="uk-UA" sz="1800" b="1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медіаційних</a:t>
          </a:r>
          <a:r>
            <a:rPr lang="uk-UA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зустрічей, аналіз проведеної роботи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5637" y="3200780"/>
        <a:ext cx="2330426" cy="1497283"/>
      </dsp:txXfrm>
    </dsp:sp>
    <dsp:sp modelId="{B0F4A01F-2992-47F7-A906-0A18394ABD04}">
      <dsp:nvSpPr>
        <dsp:cNvPr id="0" name=""/>
        <dsp:cNvSpPr/>
      </dsp:nvSpPr>
      <dsp:spPr>
        <a:xfrm>
          <a:off x="1070600" y="2849630"/>
          <a:ext cx="3676204" cy="2140947"/>
        </a:xfrm>
        <a:prstGeom prst="ellipse">
          <a:avLst/>
        </a:prstGeom>
        <a:solidFill>
          <a:schemeClr val="accent2"/>
        </a:solidFill>
        <a:ln w="3810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Презентація роботи ШСП (випуск буклетів та газети, презентація роботи перед усіма учасниками освітнього процесу)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8968" y="3163164"/>
        <a:ext cx="2599468" cy="151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51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0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17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9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0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2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6861-4FD4-47E8-BC05-FA28FFA3563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0"/>
            <a:ext cx="12191999" cy="69411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7725" y="1294089"/>
            <a:ext cx="6013096" cy="1508105"/>
          </a:xfrm>
          <a:prstGeom prst="rect">
            <a:avLst/>
          </a:prstGeom>
          <a:solidFill>
            <a:srgbClr val="F3C491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Медіація – крок до примирення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7725" y="127107"/>
            <a:ext cx="7716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Georgia" panose="02040502050405020303" pitchFamily="18" charset="0"/>
              </a:rPr>
              <a:t>Комунальний заклад «Загальноосвітня школа І-ІІІ ступенів №33 Вінницької міської ради»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0"/>
            <a:ext cx="2258291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0123792"/>
              </p:ext>
            </p:extLst>
          </p:nvPr>
        </p:nvGraphicFramePr>
        <p:xfrm>
          <a:off x="1582991" y="1150375"/>
          <a:ext cx="9531927" cy="517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0579" y="385605"/>
            <a:ext cx="10349820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u="sng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Необхідні умови для реалізації </a:t>
            </a:r>
            <a:r>
              <a:rPr lang="uk-UA" sz="3200" b="1" u="sng" dirty="0" smtClean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медіації у закладі:</a:t>
            </a:r>
            <a:endParaRPr lang="ru-RU" sz="3200" b="1" u="sng" dirty="0">
              <a:solidFill>
                <a:srgbClr val="C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ілка вправо 8"/>
          <p:cNvSpPr/>
          <p:nvPr/>
        </p:nvSpPr>
        <p:spPr>
          <a:xfrm rot="8668337">
            <a:off x="3064404" y="3968508"/>
            <a:ext cx="2117967" cy="1323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право 8"/>
          <p:cNvSpPr/>
          <p:nvPr/>
        </p:nvSpPr>
        <p:spPr>
          <a:xfrm rot="12853940">
            <a:off x="3119068" y="2493906"/>
            <a:ext cx="2009274" cy="1323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8"/>
          <p:cNvSpPr/>
          <p:nvPr/>
        </p:nvSpPr>
        <p:spPr>
          <a:xfrm rot="1827972">
            <a:off x="6910187" y="4092514"/>
            <a:ext cx="2117967" cy="1323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1"/>
          <p:cNvSpPr/>
          <p:nvPr/>
        </p:nvSpPr>
        <p:spPr>
          <a:xfrm>
            <a:off x="542384" y="367254"/>
            <a:ext cx="1104402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uk-UA" sz="4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Обладнання приміщення</a:t>
            </a:r>
            <a:endParaRPr lang="uk-UA" sz="4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 сполучна лінія 5"/>
          <p:cNvCxnSpPr/>
          <p:nvPr/>
        </p:nvCxnSpPr>
        <p:spPr>
          <a:xfrm flipV="1">
            <a:off x="542384" y="1118937"/>
            <a:ext cx="11044027" cy="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ілка вправо 8"/>
          <p:cNvSpPr/>
          <p:nvPr/>
        </p:nvSpPr>
        <p:spPr>
          <a:xfrm rot="19529329">
            <a:off x="7010066" y="2526655"/>
            <a:ext cx="2009274" cy="1323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5683"/>
            <a:ext cx="3537593" cy="2339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82" y="1171290"/>
            <a:ext cx="3550016" cy="2187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4" name="Picture 8" descr="C:\Users\INNA\Desktop\IMG-fb39a4d82f6026e8c22ff704ff23cdb1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 b="15659"/>
          <a:stretch/>
        </p:blipFill>
        <p:spPr bwMode="auto">
          <a:xfrm>
            <a:off x="101685" y="3723835"/>
            <a:ext cx="3216702" cy="3134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INNA\Desktop\IMG-62a58b517b3c16211067cf3338adc52b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6" b="7526"/>
          <a:stretch/>
        </p:blipFill>
        <p:spPr bwMode="auto">
          <a:xfrm>
            <a:off x="8853993" y="3739096"/>
            <a:ext cx="3192258" cy="3118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INN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09" y="3130238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93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163" y="183502"/>
            <a:ext cx="8866572" cy="1322677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Моніторинг впровадження медіації. Обмін досвідом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INNA\Desktop\92167702_1258697914326932_709319049280801996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97" y="1681317"/>
            <a:ext cx="8518012" cy="4791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85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43890"/>
            <a:ext cx="9748683" cy="12808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</a:rPr>
              <a:t>Медіація допомагає вирішувати конфлікти мирно і серед дітей з особливими  освітніми потребами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6" y="1470462"/>
            <a:ext cx="4719484" cy="409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3" y="2247167"/>
            <a:ext cx="5014453" cy="419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545" y="564838"/>
            <a:ext cx="6433088" cy="108698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Monotype Corsiva" pitchFamily="66" charset="0"/>
              </a:rPr>
              <a:t>Медіатори стали активними учасниками тижня психології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Users\INNA\Desktop\20190502_141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7635" r="3102" b="2150"/>
          <a:stretch/>
        </p:blipFill>
        <p:spPr bwMode="auto">
          <a:xfrm>
            <a:off x="8141111" y="825910"/>
            <a:ext cx="3539612" cy="550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INNA\Desktop\70294479_2306017812780768_474511841595228160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/>
        </p:blipFill>
        <p:spPr bwMode="auto">
          <a:xfrm>
            <a:off x="1312606" y="1900860"/>
            <a:ext cx="6386052" cy="406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437968" y="6035951"/>
            <a:ext cx="586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83250B"/>
                </a:solidFill>
                <a:latin typeface="Monotype Corsiva" pitchFamily="66" charset="0"/>
              </a:rPr>
              <a:t>Флешмоб</a:t>
            </a:r>
            <a:r>
              <a:rPr lang="uk-UA" sz="2800" b="1" dirty="0" smtClean="0">
                <a:solidFill>
                  <a:srgbClr val="83250B"/>
                </a:solidFill>
                <a:latin typeface="Monotype Corsiva" pitchFamily="66" charset="0"/>
              </a:rPr>
              <a:t> «Давайте жити дружно»</a:t>
            </a:r>
            <a:endParaRPr lang="ru-RU" sz="2800" b="1" dirty="0">
              <a:solidFill>
                <a:srgbClr val="83250B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300118" y="0"/>
            <a:ext cx="5761470" cy="261046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3859" y="227805"/>
            <a:ext cx="486181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Century Schoolbook" panose="02040604050505020304" pitchFamily="18" charset="0"/>
              </a:rPr>
              <a:t>Результати </a:t>
            </a:r>
            <a:r>
              <a:rPr lang="uk-UA" b="1" dirty="0" smtClean="0">
                <a:latin typeface="Century Schoolbook" panose="02040604050505020304" pitchFamily="18" charset="0"/>
              </a:rPr>
              <a:t>дозволяють стверджувати про </a:t>
            </a:r>
            <a:r>
              <a:rPr lang="uk-UA" b="1" dirty="0" smtClean="0">
                <a:latin typeface="Times New Roman"/>
                <a:cs typeface="Times New Roman"/>
              </a:rPr>
              <a:t>з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меншення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конфліктності в класних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колективах; покращення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мікроклімату у класах,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збільшення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рівня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згуртованості; розвиток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навичок спілкування, конструктивного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розв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’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язання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конфліктів</a:t>
            </a:r>
            <a:endParaRPr lang="ru-RU" sz="1400" b="1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287293"/>
              </p:ext>
            </p:extLst>
          </p:nvPr>
        </p:nvGraphicFramePr>
        <p:xfrm>
          <a:off x="5412660" y="758429"/>
          <a:ext cx="6150076" cy="358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61588" y="227805"/>
            <a:ext cx="547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83250B"/>
                </a:solidFill>
                <a:latin typeface="Monotype Corsiva" pitchFamily="66" charset="0"/>
              </a:rPr>
              <a:t>Кількість учнів, які навчались базовим навичкам медіації  (10 учнів, 2018-2019 </a:t>
            </a:r>
            <a:r>
              <a:rPr lang="uk-UA" sz="2400" b="1" dirty="0" err="1">
                <a:solidFill>
                  <a:srgbClr val="83250B"/>
                </a:solidFill>
                <a:latin typeface="Monotype Corsiva" pitchFamily="66" charset="0"/>
              </a:rPr>
              <a:t>н.р</a:t>
            </a:r>
            <a:r>
              <a:rPr lang="uk-UA" sz="2400" b="1" dirty="0">
                <a:solidFill>
                  <a:srgbClr val="83250B"/>
                </a:solidFill>
                <a:latin typeface="Monotype Corsiva" pitchFamily="66" charset="0"/>
              </a:rPr>
              <a:t>.)</a:t>
            </a:r>
            <a:endParaRPr lang="ru-RU" sz="2400" b="1" dirty="0">
              <a:solidFill>
                <a:srgbClr val="83250B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83250B"/>
              </a:solidFill>
              <a:latin typeface="Monotype Corsiva" pitchFamily="66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810597"/>
              </p:ext>
            </p:extLst>
          </p:nvPr>
        </p:nvGraphicFramePr>
        <p:xfrm>
          <a:off x="1371600" y="3093196"/>
          <a:ext cx="6612194" cy="310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63150" y="5175439"/>
            <a:ext cx="54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83250B"/>
                </a:solidFill>
                <a:latin typeface="Monotype Corsiva" pitchFamily="66" charset="0"/>
              </a:rPr>
              <a:t>Кількість проведених кіл та </a:t>
            </a:r>
            <a:r>
              <a:rPr lang="uk-UA" sz="2400" b="1" dirty="0" err="1" smtClean="0">
                <a:solidFill>
                  <a:srgbClr val="83250B"/>
                </a:solidFill>
                <a:latin typeface="Monotype Corsiva" pitchFamily="66" charset="0"/>
              </a:rPr>
              <a:t>медіаційних</a:t>
            </a:r>
            <a:r>
              <a:rPr lang="uk-UA" sz="2400" b="1" dirty="0" smtClean="0">
                <a:solidFill>
                  <a:srgbClr val="83250B"/>
                </a:solidFill>
                <a:latin typeface="Monotype Corsiva" pitchFamily="66" charset="0"/>
              </a:rPr>
              <a:t> зустрічей  (2018-2019 </a:t>
            </a:r>
            <a:r>
              <a:rPr lang="uk-UA" sz="2400" b="1" dirty="0" err="1" smtClean="0">
                <a:solidFill>
                  <a:srgbClr val="83250B"/>
                </a:solidFill>
                <a:latin typeface="Monotype Corsiva" pitchFamily="66" charset="0"/>
              </a:rPr>
              <a:t>н.р</a:t>
            </a:r>
            <a:r>
              <a:rPr lang="uk-UA" sz="2400" b="1" dirty="0" smtClean="0">
                <a:solidFill>
                  <a:srgbClr val="83250B"/>
                </a:solidFill>
                <a:latin typeface="Monotype Corsiva" pitchFamily="66" charset="0"/>
              </a:rPr>
              <a:t>.)</a:t>
            </a:r>
            <a:endParaRPr lang="ru-RU" sz="2400" b="1" dirty="0">
              <a:solidFill>
                <a:srgbClr val="83250B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65398"/>
              </p:ext>
            </p:extLst>
          </p:nvPr>
        </p:nvGraphicFramePr>
        <p:xfrm>
          <a:off x="1928761" y="749163"/>
          <a:ext cx="9899445" cy="568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07"/>
                <a:gridCol w="1622322"/>
                <a:gridCol w="1268954"/>
                <a:gridCol w="958617"/>
                <a:gridCol w="1494315"/>
                <a:gridCol w="1494315"/>
                <a:gridCol w="1494315"/>
              </a:tblGrid>
              <a:tr h="932153">
                <a:tc>
                  <a:txBody>
                    <a:bodyPr/>
                    <a:lstStyle/>
                    <a:p>
                      <a:r>
                        <a:rPr lang="uk-UA" dirty="0" smtClean="0"/>
                        <a:t>Навчальний</a:t>
                      </a:r>
                    </a:p>
                    <a:p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Навчальна діяльність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Кількість учнів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Кількість медіаторів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Проведено кіл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Проведено медіацій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637">
                <a:tc>
                  <a:txBody>
                    <a:bodyPr/>
                    <a:lstStyle/>
                    <a:p>
                      <a:r>
                        <a:rPr lang="uk-UA" dirty="0" smtClean="0"/>
                        <a:t>2018-2019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 рамках годин психолога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dirty="0" smtClean="0"/>
                        <a:t>«Базові навички медіації»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7-9 кл.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616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37">
                <a:tc>
                  <a:txBody>
                    <a:bodyPr/>
                    <a:lstStyle/>
                    <a:p>
                      <a:r>
                        <a:rPr lang="uk-UA" dirty="0" smtClean="0"/>
                        <a:t>2019-2020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Гурток «Вирішуємо конфлікти мирним шляхом. Базові навички медіації»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616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7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1"/>
            <a:ext cx="11960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800" b="1" dirty="0">
                <a:solidFill>
                  <a:srgbClr val="83250B"/>
                </a:solidFill>
                <a:latin typeface="Monotype Corsiva" pitchFamily="66" charset="0"/>
              </a:rPr>
              <a:t>«Мир не можна утримати силою. Його можна досягнути лише через порозуміння»</a:t>
            </a:r>
          </a:p>
          <a:p>
            <a:pPr lvl="0" algn="r"/>
            <a:r>
              <a:rPr lang="uk-UA" sz="2800" b="1" dirty="0">
                <a:solidFill>
                  <a:srgbClr val="83250B"/>
                </a:solidFill>
                <a:latin typeface="Monotype Corsiva" pitchFamily="66" charset="0"/>
              </a:rPr>
              <a:t>Альберт Ейнштейн</a:t>
            </a:r>
            <a:endParaRPr lang="ru-RU" sz="2800" b="1" dirty="0">
              <a:solidFill>
                <a:srgbClr val="83250B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3" y="174971"/>
            <a:ext cx="9085006" cy="657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439" y="1533833"/>
            <a:ext cx="2330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Врахування інтересів усіх сторін – основний принцип демократичної школи, якою є наша рідна школа №33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6509" y="346824"/>
            <a:ext cx="9795164" cy="729430"/>
          </a:xfrm>
          <a:prstGeom prst="rect">
            <a:avLst/>
          </a:prstGeom>
          <a:solidFill>
            <a:srgbClr val="FAE5CF">
              <a:alpha val="25098"/>
            </a:srgb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u="sng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dirty="0">
                <a:latin typeface="Georgia" panose="02040502050405020303" pitchFamily="18" charset="0"/>
              </a:rPr>
              <a:t>створення </a:t>
            </a:r>
            <a:r>
              <a:rPr lang="uk-UA" b="1" dirty="0" smtClean="0">
                <a:latin typeface="Georgia" panose="02040502050405020303" pitchFamily="18" charset="0"/>
              </a:rPr>
              <a:t>шкільної служби порозуміння, з метою вирішення конфліктів мирним шляхом</a:t>
            </a:r>
            <a:endParaRPr lang="ru-RU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6508" y="1476364"/>
            <a:ext cx="9676007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Пройти навчання для працівників психологічної служби за (спец) курсом «Базові навички медіатора в навчальному закладі. Забезпечення участі жінок і дітей у вирішення конфліктів і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миробудування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 для реалізації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медіації в школі (навчання учнів-медіаторів, створення ШСП, обладнання приміщення, створення шкільної служби порозуміння);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Організувати і координувати роботу ШСП (презентація роботи перед усіма учасниками освітнього процесу,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п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ланування роботи,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розподіл обов’язків, складання графіку чергувань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медіаторів, проведення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медіаційних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зустрічей і Кіл, аналіз проведеної роботи);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Підвести підсумки роботи ШСП, запланувати роботу та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переспективу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розвитку на наступний рік.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2155" y="1076254"/>
            <a:ext cx="18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Завдання:</a:t>
            </a:r>
            <a:endParaRPr lang="ru-RU" sz="2000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958" y="19640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Навчання працівників психологічної служби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885" y="1753214"/>
            <a:ext cx="429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Навчання проходило на базі НМЦПССО Вінницької області . Тренери – Людмила </a:t>
            </a:r>
            <a:r>
              <a:rPr lang="uk-UA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Адамчук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, Вікторія </a:t>
            </a:r>
            <a:r>
              <a:rPr lang="uk-UA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Козачишена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FF">
                    <a:alpha val="42745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027" name="Picture 3" descr="C:\Users\INNA\Desktop\45231238_1197207263776025_33355875661905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2" y="1753214"/>
            <a:ext cx="5973098" cy="447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INNA\Desktop\92667562_525643834801565_400939017025513062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3337" r="2331" b="7308"/>
          <a:stretch/>
        </p:blipFill>
        <p:spPr bwMode="auto">
          <a:xfrm>
            <a:off x="1061885" y="3442704"/>
            <a:ext cx="4173793" cy="298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3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958" y="19640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Навчання працівників психологічної служби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INNA\Desktop\FB_IMG_15715918353141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1195" r="18674"/>
          <a:stretch/>
        </p:blipFill>
        <p:spPr bwMode="auto">
          <a:xfrm>
            <a:off x="7057107" y="1978696"/>
            <a:ext cx="4933332" cy="359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INNA\Desktop\IMG-5a50d7e03934620d03106425944581d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9" y="2980495"/>
            <a:ext cx="6327055" cy="361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01449" y="1476214"/>
            <a:ext cx="6459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часників об'єднало бажання навчитись відновних практик з метою вирішення конфліктів ненасильницьким шляхом, протидії </a:t>
            </a:r>
            <a:r>
              <a:rPr lang="uk-UA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булінгу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у закладах освіти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FF">
                    <a:alpha val="42745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958" y="19640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Шкільна служба порозуміння «Дипломат» (2018-2019 </a:t>
            </a:r>
            <a:r>
              <a:rPr lang="uk-UA" sz="4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95" y="1932038"/>
            <a:ext cx="5067875" cy="4525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9872" y="2109018"/>
            <a:ext cx="42917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Зібратися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разом – </a:t>
            </a: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початок,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Триматися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разом– </a:t>
            </a: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процес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Працювати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разом– </a:t>
            </a: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успіх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FF">
                      <a:alpha val="42745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( Г. Форд)</a:t>
            </a:r>
          </a:p>
        </p:txBody>
      </p:sp>
    </p:spTree>
    <p:extLst>
      <p:ext uri="{BB962C8B-B14F-4D97-AF65-F5344CB8AC3E}">
        <p14:creationId xmlns:p14="http://schemas.microsoft.com/office/powerpoint/2010/main" val="38186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16" y="565117"/>
            <a:ext cx="8911687" cy="1280890"/>
          </a:xfrm>
        </p:spPr>
        <p:txBody>
          <a:bodyPr>
            <a:normAutofit fontScale="90000"/>
          </a:bodyPr>
          <a:lstStyle/>
          <a:p>
            <a:pPr marL="457200" lvl="0" indent="-457200" algn="ctr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 У  нашому  товаристві  координатором  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є</a:t>
            </a:r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: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Дрогобецька</a:t>
            </a:r>
            <a:r>
              <a:rPr lang="uk-UA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 Інна Анатоліївна – практичний психолог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У 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нашому товаристві медіаторами є</a:t>
            </a:r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ru-RU" sz="2800" dirty="0">
              <a:latin typeface="Times New Roman"/>
              <a:ea typeface="Times New Roman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Мельник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Дмитро (9-А 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Хмельницький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Давид (9-А 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Крименюк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Богдан (9-А 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Пересада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Дарія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(9-А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Турлюк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Марія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(9-А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Білий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Андрій (8-А кл.),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Коврова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Юлія (8-А кл.)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INNA\Desktop\ру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9" y="2861886"/>
            <a:ext cx="4545945" cy="32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40" y="1753585"/>
            <a:ext cx="49688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677" y="3255441"/>
            <a:ext cx="3672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Застосування сили</a:t>
            </a:r>
            <a:r>
              <a:rPr lang="uk-UA" sz="20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uk-UA" sz="2000" b="1" dirty="0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використання підходу з позиції сили означає примус сторони до дій, яких ви хочете від неї домогтись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0387" y="3573989"/>
            <a:ext cx="40115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Підхід з позиції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права (закону)</a:t>
            </a:r>
            <a:r>
              <a:rPr lang="uk-UA" sz="20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uk-UA" sz="2000" b="1" dirty="0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звернення до закону чи адміністративних процедур.</a:t>
            </a:r>
            <a:endParaRPr lang="ru-RU" sz="20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161" y="530942"/>
            <a:ext cx="6799006" cy="9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Обговорення інтересів</a:t>
            </a:r>
            <a:r>
              <a:rPr lang="uk-UA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uk-UA" sz="2000" b="1" i="1" dirty="0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uk-UA" sz="2000" b="1" dirty="0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 можливість </a:t>
            </a:r>
            <a:r>
              <a:rPr lang="uk-UA" sz="2000" b="1" dirty="0" err="1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сфокусування</a:t>
            </a:r>
            <a:r>
              <a:rPr lang="uk-UA" sz="2000" b="1" dirty="0">
                <a:solidFill>
                  <a:srgbClr val="0F243E"/>
                </a:solidFill>
                <a:latin typeface="Times New Roman"/>
                <a:ea typeface="Calibri"/>
                <a:cs typeface="Times New Roman"/>
              </a:rPr>
              <a:t> на проблемі з урахуванням прихованих потреб сторін.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031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190133" y="230608"/>
            <a:ext cx="4350328" cy="1731818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 медіації 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3545" y="2871839"/>
            <a:ext cx="2563090" cy="947994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Добровільність</a:t>
            </a:r>
            <a:endParaRPr lang="ru-RU" b="1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9974" y="2871838"/>
            <a:ext cx="2730645" cy="947996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Конфіденційність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2758" y="2890889"/>
            <a:ext cx="2681721" cy="928945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Нейтральність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325090" y="1975834"/>
            <a:ext cx="6248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573489" y="2048360"/>
            <a:ext cx="0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338946" y="2048360"/>
            <a:ext cx="0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347866" y="2048360"/>
            <a:ext cx="13855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INNA\Desktop\IMG_14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1504" r="14893" b="23979"/>
          <a:stretch/>
        </p:blipFill>
        <p:spPr bwMode="auto">
          <a:xfrm>
            <a:off x="4645227" y="4043975"/>
            <a:ext cx="3467531" cy="25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NA\Desktop\IMG_14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7743" r="17463" b="22536"/>
          <a:stretch/>
        </p:blipFill>
        <p:spPr bwMode="auto">
          <a:xfrm>
            <a:off x="1489587" y="4043977"/>
            <a:ext cx="2999059" cy="25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NNA\Desktop\IMG_1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6667" r="23267" b="19785"/>
          <a:stretch/>
        </p:blipFill>
        <p:spPr bwMode="auto">
          <a:xfrm>
            <a:off x="8277927" y="4043976"/>
            <a:ext cx="2960343" cy="25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1637</TotalTime>
  <Words>532</Words>
  <Application>Microsoft Office PowerPoint</Application>
  <PresentationFormat>Произвольный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Презентация PowerPoint</vt:lpstr>
      <vt:lpstr>Презентация PowerPoint</vt:lpstr>
      <vt:lpstr>Презентация PowerPoint</vt:lpstr>
      <vt:lpstr>Навчання працівників психологічної служби</vt:lpstr>
      <vt:lpstr>Навчання працівників психологічної служби</vt:lpstr>
      <vt:lpstr>Шкільна служба порозуміння «Дипломат» (2018-2019 н.р.)</vt:lpstr>
      <vt:lpstr> У  нашому  товаристві  координатором  є: Дрогобецька Інна Анатоліївна – практичний психолог  </vt:lpstr>
      <vt:lpstr>Презентация PowerPoint</vt:lpstr>
      <vt:lpstr>Презентация PowerPoint</vt:lpstr>
      <vt:lpstr>Презентация PowerPoint</vt:lpstr>
      <vt:lpstr>Презентация PowerPoint</vt:lpstr>
      <vt:lpstr>Моніторинг впровадження медіації. Обмін досвідом</vt:lpstr>
      <vt:lpstr>Медіація допомагає вирішувати конфлікти мирно і серед дітей з особливими  освітніми потребами</vt:lpstr>
      <vt:lpstr>Медіатори стали активними учасниками тижня психології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Teachers</cp:lastModifiedBy>
  <cp:revision>102</cp:revision>
  <cp:lastPrinted>2020-02-11T09:55:11Z</cp:lastPrinted>
  <dcterms:created xsi:type="dcterms:W3CDTF">2020-02-03T09:44:17Z</dcterms:created>
  <dcterms:modified xsi:type="dcterms:W3CDTF">2020-05-08T10:41:22Z</dcterms:modified>
</cp:coreProperties>
</file>